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02" r:id="rId2"/>
    <p:sldId id="352" r:id="rId3"/>
    <p:sldId id="298" r:id="rId4"/>
    <p:sldId id="278" r:id="rId5"/>
    <p:sldId id="307" r:id="rId6"/>
    <p:sldId id="289" r:id="rId7"/>
    <p:sldId id="273" r:id="rId8"/>
    <p:sldId id="311" r:id="rId9"/>
    <p:sldId id="351" r:id="rId10"/>
    <p:sldId id="287" r:id="rId11"/>
    <p:sldId id="353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89574B-7E57-4AC2-B9A2-360219069A1B}">
          <p14:sldIdLst>
            <p14:sldId id="302"/>
            <p14:sldId id="352"/>
            <p14:sldId id="298"/>
            <p14:sldId id="278"/>
            <p14:sldId id="307"/>
            <p14:sldId id="289"/>
            <p14:sldId id="273"/>
            <p14:sldId id="311"/>
            <p14:sldId id="351"/>
            <p14:sldId id="287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E7FF"/>
    <a:srgbClr val="FF4343"/>
    <a:srgbClr val="FFCCFF"/>
    <a:srgbClr val="99CCFF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педагогического персонала по стажу работы в МАДОУ д/с № 166 города Тюмени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3835638632744511"/>
          <c:w val="0.80179036710805718"/>
          <c:h val="0.521587879124541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педагогического персонала по стажу работы в МАДОУ д/с № 166 города Тюмени</c:v>
                </c:pt>
              </c:strCache>
            </c:strRef>
          </c:tx>
          <c:spPr>
            <a:solidFill>
              <a:srgbClr val="1F9B15"/>
            </a:solidFill>
            <a:ln>
              <a:solidFill>
                <a:schemeClr val="accent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D436-4290-AA75-8EFCBA55AE83}"/>
              </c:ext>
            </c:extLst>
          </c:dPt>
          <c:dPt>
            <c:idx val="1"/>
            <c:bubble3D val="0"/>
            <c:spPr>
              <a:solidFill>
                <a:srgbClr val="CCECFF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436-4290-AA75-8EFCBA55AE83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D436-4290-AA75-8EFCBA55AE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педагоги имеющие педагогический опыт в МАДОУ д/с 166 города Тюмени</c:v>
                </c:pt>
                <c:pt idx="1">
                  <c:v>педагоги не имеющие педагогический опыт в МАДОУ д/с 166 города Тюмени (новые педагоги)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36-4290-AA75-8EFCBA55AE8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2581">
          <a:noFill/>
        </a:ln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  <a:ln w="28575">
      <a:solidFill>
        <a:schemeClr val="accent2">
          <a:lumMod val="75000"/>
        </a:schemeClr>
      </a:solidFill>
    </a:ln>
  </c:spPr>
  <c:txPr>
    <a:bodyPr/>
    <a:lstStyle/>
    <a:p>
      <a:pPr>
        <a:defRPr sz="991">
          <a:solidFill>
            <a:srgbClr val="C0000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3270592708779"/>
          <c:y val="4.9942668267289686E-2"/>
          <c:w val="0.75219746452494662"/>
          <c:h val="0.53868626891543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Просмотр сайта в сутки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2-4F98-A6F2-68463C0D4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Просмотр сайта в сутки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32-4F98-A6F2-68463C0D4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Просмотр сайта в сутки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2-4F98-A6F2-68463C0D4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52928"/>
        <c:axId val="47454464"/>
      </c:barChart>
      <c:catAx>
        <c:axId val="474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54464"/>
        <c:crosses val="autoZero"/>
        <c:auto val="1"/>
        <c:lblAlgn val="ctr"/>
        <c:lblOffset val="100"/>
        <c:noMultiLvlLbl val="0"/>
      </c:catAx>
      <c:valAx>
        <c:axId val="474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5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5C6F-B832-4782-BA37-05749DD4D542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26ED5-5D6C-4FAD-9A52-11CC61794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9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B0B6-2C3B-4D9A-AC78-6E22AFE838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2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>
              <a:solidFill>
                <a:srgbClr val="34495E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1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0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59CAD-C53C-4C90-B8A5-3E0D9FC3B42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26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9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/>
            </a:pPr>
            <a:fld id="{5480178D-059B-4042-8224-6E6FD7103FCF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Arial" panose="020B0604020202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  <a:defRPr/>
              </a:pPr>
              <a:t>5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7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3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8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3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0" i="0" dirty="0">
              <a:solidFill>
                <a:srgbClr val="FF3E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26ED5-5D6C-4FAD-9A52-11CC617940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7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7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8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8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2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8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3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8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94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F78C6B7-1455-4867-9B0E-7134BDB647DC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B51C71B-0270-44A8-B732-870B5BD7A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2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4;&#1087;&#1072;&#1089;%20166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54;&#1090;&#1088;&#1103;&#1076;%20&#1055;&#1072;&#1090;&#1088;&#1080;&#1086;&#1090;&#1086;&#1074;%20&#1047;&#1074;&#1077;&#1079;&#1076;&#1072;.mp4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microsoft.com/office/2007/relationships/hdphoto" Target="../media/hdphoto7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04490" y="2320676"/>
            <a:ext cx="11487510" cy="2000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"Наставничество в "Лаборатории педагогических идей" </a:t>
            </a:r>
          </a:p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инструмент профессионально-личностного развития/саморазвития педагогов"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85826" y="4979672"/>
            <a:ext cx="5535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Ялтонская Яна Владимировна, </a:t>
            </a:r>
          </a:p>
          <a:p>
            <a:r>
              <a:rPr lang="ru-RU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старший воспитатель</a:t>
            </a:r>
          </a:p>
          <a:p>
            <a:r>
              <a:rPr lang="ru-RU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МАДОУ д/с № 166 города Тюмени</a:t>
            </a:r>
            <a:endParaRPr lang="ru-RU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5677"/>
            <a:ext cx="12192000" cy="12926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altLang="ru-RU" sz="200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0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>
              <a:defRPr/>
            </a:pPr>
            <a:r>
              <a:rPr lang="ru-RU" altLang="ru-RU" sz="200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ребёнка - детский сад № 166  города Тюмени</a:t>
            </a:r>
          </a:p>
          <a:p>
            <a:pPr marL="1257300" lvl="0" algn="ctr">
              <a:defRPr/>
            </a:pPr>
            <a:endParaRPr lang="ru-RU" kern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161C66-05E8-DD82-2C16-80FBF5900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2" y="245147"/>
            <a:ext cx="1197626" cy="11976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6A2CAE-077A-16D4-613C-86CAC70796E6}"/>
              </a:ext>
            </a:extLst>
          </p:cNvPr>
          <p:cNvSpPr/>
          <p:nvPr/>
        </p:nvSpPr>
        <p:spPr>
          <a:xfrm>
            <a:off x="3328357" y="6272991"/>
            <a:ext cx="5535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2023</a:t>
            </a:r>
          </a:p>
        </p:txBody>
      </p:sp>
    </p:spTree>
    <p:extLst>
      <p:ext uri="{BB962C8B-B14F-4D97-AF65-F5344CB8AC3E}">
        <p14:creationId xmlns:p14="http://schemas.microsoft.com/office/powerpoint/2010/main" val="399566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39F429-91F2-0156-2118-2ABA73124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92" y="164150"/>
            <a:ext cx="623719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"Наставничество в "Лаборатории педагогических идей" как инструмент профессионально-личностного развития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саморазвития педагогов"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3F7B1DC-A7B2-85A4-FFF7-7EFB1FABA64A}"/>
              </a:ext>
            </a:extLst>
          </p:cNvPr>
          <p:cNvSpPr/>
          <p:nvPr/>
        </p:nvSpPr>
        <p:spPr>
          <a:xfrm>
            <a:off x="136479" y="5327613"/>
            <a:ext cx="11818960" cy="14331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и личностное развитие/саморазвитие педагогов ДОУ  средствами реализации детско – взрослых проектов в рамках деятельности «Лаборатории педагогических идей»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CB75689-41C0-9F3E-496A-0476715DB1F7}"/>
              </a:ext>
            </a:extLst>
          </p:cNvPr>
          <p:cNvSpPr/>
          <p:nvPr/>
        </p:nvSpPr>
        <p:spPr>
          <a:xfrm>
            <a:off x="474098" y="1178780"/>
            <a:ext cx="2143139" cy="14289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 качеством образования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808F71B-FEA5-4C90-BF5C-DAAF72842EE9}"/>
              </a:ext>
            </a:extLst>
          </p:cNvPr>
          <p:cNvSpPr/>
          <p:nvPr/>
        </p:nvSpPr>
        <p:spPr>
          <a:xfrm>
            <a:off x="4946677" y="739965"/>
            <a:ext cx="2790132" cy="11684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Детско-взрослые проекты (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 педагогов и родителей)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DD72E0E-6A32-633C-1C41-9382E3B51CAD}"/>
              </a:ext>
            </a:extLst>
          </p:cNvPr>
          <p:cNvSpPr/>
          <p:nvPr/>
        </p:nvSpPr>
        <p:spPr>
          <a:xfrm>
            <a:off x="3282385" y="2017947"/>
            <a:ext cx="2754815" cy="18764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опытов семейного воспитания по разным направлениям развития детей</a:t>
            </a:r>
          </a:p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– 2022 учебный год  -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опытов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0FC9C0C-393D-A79C-3777-704A9193B39C}"/>
              </a:ext>
            </a:extLst>
          </p:cNvPr>
          <p:cNvCxnSpPr>
            <a:cxnSpLocks/>
          </p:cNvCxnSpPr>
          <p:nvPr/>
        </p:nvCxnSpPr>
        <p:spPr>
          <a:xfrm>
            <a:off x="2578878" y="2552995"/>
            <a:ext cx="653806" cy="2742255"/>
          </a:xfrm>
          <a:prstGeom prst="straightConnector1">
            <a:avLst/>
          </a:prstGeom>
          <a:ln w="3810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F3F5CA7-E3F4-7798-CD11-CDFE169D5AC0}"/>
              </a:ext>
            </a:extLst>
          </p:cNvPr>
          <p:cNvCxnSpPr>
            <a:cxnSpLocks/>
          </p:cNvCxnSpPr>
          <p:nvPr/>
        </p:nvCxnSpPr>
        <p:spPr>
          <a:xfrm>
            <a:off x="4659792" y="3926795"/>
            <a:ext cx="0" cy="1368455"/>
          </a:xfrm>
          <a:prstGeom prst="straightConnector1">
            <a:avLst/>
          </a:prstGeom>
          <a:ln w="3810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E5506C4-CEB5-B332-3DAC-6C4E30B55E51}"/>
              </a:ext>
            </a:extLst>
          </p:cNvPr>
          <p:cNvCxnSpPr>
            <a:cxnSpLocks/>
          </p:cNvCxnSpPr>
          <p:nvPr/>
        </p:nvCxnSpPr>
        <p:spPr>
          <a:xfrm flipH="1">
            <a:off x="5772523" y="1963621"/>
            <a:ext cx="704004" cy="3363992"/>
          </a:xfrm>
          <a:prstGeom prst="straightConnector1">
            <a:avLst/>
          </a:prstGeom>
          <a:ln w="38100">
            <a:solidFill>
              <a:srgbClr val="FF99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0F1A64F-3FA6-346F-F3FE-370B8464E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966371"/>
              </p:ext>
            </p:extLst>
          </p:nvPr>
        </p:nvGraphicFramePr>
        <p:xfrm>
          <a:off x="156126" y="2897018"/>
          <a:ext cx="2510812" cy="212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90C42FFD-E031-5524-6F31-53C30EBFCD58}"/>
              </a:ext>
            </a:extLst>
          </p:cNvPr>
          <p:cNvSpPr txBox="1">
            <a:spLocks/>
          </p:cNvSpPr>
          <p:nvPr/>
        </p:nvSpPr>
        <p:spPr>
          <a:xfrm>
            <a:off x="7035500" y="70524"/>
            <a:ext cx="5093096" cy="6940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Оценка/самооценка достигнутых результатов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критерии: 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D3C7A-F57C-7D7E-E338-5883249A48D6}"/>
              </a:ext>
            </a:extLst>
          </p:cNvPr>
          <p:cNvSpPr txBox="1"/>
          <p:nvPr/>
        </p:nvSpPr>
        <p:spPr>
          <a:xfrm>
            <a:off x="7657700" y="426225"/>
            <a:ext cx="45343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значимость детско - взрослого проекта для всестороннего развития воспитанников</a:t>
            </a:r>
            <a:r>
              <a:rPr lang="ru-RU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(использование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ориентированных приёмов в деятельности с детьми; освоение участниками проекта способов действий, расширение кругозора участников проекта, результативность).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участия воспитанников в рамках детско - взрослого проекта, поддержка инициативы детей</a:t>
            </a:r>
            <a:r>
              <a:rPr lang="ru-RU" sz="1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4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детско – взрослого проекта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5 - отлично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(просматриваются все компоненты), проявлено творчество и оригинальный подход;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4 - хорошо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(просматриваются все компоненты);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– удовлетворительно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(просматривается большинство компонентов);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– не удовлетворительно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 компонентов не просматривается);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плохо</a:t>
            </a:r>
            <a:r>
              <a:rPr lang="ru-RU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(наличия компонентов не выявлено).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077481-ECAF-5053-530A-516D7DF75FA3}"/>
              </a:ext>
            </a:extLst>
          </p:cNvPr>
          <p:cNvSpPr txBox="1"/>
          <p:nvPr/>
        </p:nvSpPr>
        <p:spPr>
          <a:xfrm>
            <a:off x="8800471" y="2786903"/>
            <a:ext cx="1347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Баллы: </a:t>
            </a:r>
          </a:p>
        </p:txBody>
      </p:sp>
    </p:spTree>
    <p:extLst>
      <p:ext uri="{BB962C8B-B14F-4D97-AF65-F5344CB8AC3E}">
        <p14:creationId xmlns:p14="http://schemas.microsoft.com/office/powerpoint/2010/main" val="85709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32FE3D-7DE9-14CF-6279-191FEC9A410D}"/>
              </a:ext>
            </a:extLst>
          </p:cNvPr>
          <p:cNvSpPr txBox="1"/>
          <p:nvPr/>
        </p:nvSpPr>
        <p:spPr>
          <a:xfrm>
            <a:off x="638298" y="798306"/>
            <a:ext cx="105957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 Н.Г. Проектирование условий развития рефлексивного мышления: Доклад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защите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д-ра психол. наук. – М., 2002. – 41 с. [Электронный документ]. – Режим доступа: http:// www.circleplus.ru/archive/fil/29/5.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Бедерханова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П.  Совместная  проектировочная  деятельность как средство развития детей и взрослых // Развитие личности. – 2000. – №1. – С.24‐29.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Евдокимова Е. С.  Технология проектирования в ДОУ. – М.: ТЦ «Сфера», 2008. – 64 с.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Исследовательская  деятельность  учащихся  в  современном образовательном пространстве : сб. ст. / под общ. ред. канд. психол. наук  А. С. Обухова. – М.: НИИ школьных технологий, 2006.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Кларина Л.  Клубы общения детей и взрослых // Обруч. –1998. – №4. – С.31‐32.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Марков  А. П.,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Бирженюк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Г. М.  Основы  социокультурного проектирования  :  учеб.  пособие.  –  СПб.:  Изд‐во  СПбГУП,  1997.  – 262 с.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Пахомова Н. Ю.    Метод  учебного  проекта  в  образовательном учреждении. Пособие для учителей и студентов педагогических вузов. – М.: АРКТИ, 2003. – 112 с.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 Проектный метод  в  деятельности  дошкольного  учреждения.  Пособие  для  руководителей  и  практических  работников ДОУ  /  Л. С. Киселева,  Т. А. Данилина,  Т. С. Лагода,  М. Б. Зуйкова.  – М.: АРКТИ, 2006. – 96 с.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Савенков  А.  И.  Исследовательские  методы  обучения  // Дошкольное воспитание. – 2005. – №12. – С.3‐11.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 Уманский Л. И.   Личность. Организаторская  деятельность. Коллектив: Избранные труды – Кострома: КГУ, 2001. – 208 с.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0672F901-3281-D247-0AD0-71613578C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59" y="270766"/>
            <a:ext cx="4218236" cy="527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i="1" dirty="0">
                <a:solidFill>
                  <a:srgbClr val="C00000"/>
                </a:solidFill>
              </a:rPr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48624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605BDF4-54EE-8AC3-1471-3416951C781A}"/>
              </a:ext>
            </a:extLst>
          </p:cNvPr>
          <p:cNvGrpSpPr/>
          <p:nvPr/>
        </p:nvGrpSpPr>
        <p:grpSpPr>
          <a:xfrm>
            <a:off x="-26043" y="898095"/>
            <a:ext cx="3709672" cy="3328126"/>
            <a:chOff x="5219239" y="4007526"/>
            <a:chExt cx="3011396" cy="3011396"/>
          </a:xfrm>
        </p:grpSpPr>
        <p:sp>
          <p:nvSpPr>
            <p:cNvPr id="3" name="Shape 2">
              <a:extLst>
                <a:ext uri="{FF2B5EF4-FFF2-40B4-BE49-F238E27FC236}">
                  <a16:creationId xmlns:a16="http://schemas.microsoft.com/office/drawing/2014/main" id="{B934F1ED-30F9-F3AD-5622-A23F746C79A6}"/>
                </a:ext>
              </a:extLst>
            </p:cNvPr>
            <p:cNvSpPr/>
            <p:nvPr/>
          </p:nvSpPr>
          <p:spPr>
            <a:xfrm>
              <a:off x="5219239" y="4007526"/>
              <a:ext cx="3011396" cy="3011396"/>
            </a:xfrm>
            <a:prstGeom prst="gear9">
              <a:avLst/>
            </a:prstGeom>
            <a:solidFill>
              <a:srgbClr val="FF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Shape 4">
              <a:extLst>
                <a:ext uri="{FF2B5EF4-FFF2-40B4-BE49-F238E27FC236}">
                  <a16:creationId xmlns:a16="http://schemas.microsoft.com/office/drawing/2014/main" id="{78152852-6D2F-7878-EB2B-13AAE40782D8}"/>
                </a:ext>
              </a:extLst>
            </p:cNvPr>
            <p:cNvSpPr txBox="1"/>
            <p:nvPr/>
          </p:nvSpPr>
          <p:spPr>
            <a:xfrm>
              <a:off x="5811935" y="4469512"/>
              <a:ext cx="1800546" cy="154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«Лаборатория педагогических идей» </a:t>
              </a:r>
              <a:r>
                <a:rPr lang="ru-RU" b="1" u="sng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НАСТАВНИКИ</a:t>
              </a:r>
              <a:r>
                <a:rPr lang="ru-RU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зам. заведующего +</a:t>
              </a:r>
            </a:p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методист +</a:t>
              </a:r>
            </a:p>
            <a:p>
              <a:pPr marL="0" lvl="0" indent="0" algn="ctr" defTabSz="6223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старшие воспитатели +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 (по запросу) 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E27AF85-2733-646A-9E58-2B54A99DA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129" y="913383"/>
            <a:ext cx="3510214" cy="58415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600" b="1" i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1600" b="1" i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1600" b="1" i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600" b="1" i="1" dirty="0">
                <a:solidFill>
                  <a:srgbClr val="C00000"/>
                </a:solidFill>
              </a:rPr>
              <a:t>Очные </a:t>
            </a:r>
          </a:p>
          <a:p>
            <a:pPr algn="ctr" eaLnBrk="1" hangingPunct="1"/>
            <a:r>
              <a:rPr lang="ru-RU" altLang="ru-RU" sz="1600" b="1" i="1" dirty="0">
                <a:solidFill>
                  <a:srgbClr val="C00000"/>
                </a:solidFill>
              </a:rPr>
              <a:t>детско – взрослые проекты</a:t>
            </a:r>
            <a:r>
              <a:rPr lang="ru-RU" altLang="ru-RU" b="1" i="1" dirty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«МОЯ СЕМЬЯ –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РАДОСТЬ»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платформа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«БАБУШКИНОПРОДВИЖЕНИЕ.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«КОМПАС166»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маленьких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инспекторов дорожного движения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«ДОРОЖНЫЙ ПАТРУЛЬ»</a:t>
            </a:r>
          </a:p>
          <a:p>
            <a:pPr algn="ctr" eaLnBrk="1" hangingPunct="1"/>
            <a:r>
              <a:rPr lang="ru-RU" altLang="ru-RU" sz="1600" b="1" i="1" dirty="0">
                <a:solidFill>
                  <a:srgbClr val="C00000"/>
                </a:solidFill>
              </a:rPr>
              <a:t>Дистанционные </a:t>
            </a:r>
          </a:p>
          <a:p>
            <a:pPr eaLnBrk="1" hangingPunct="1"/>
            <a:r>
              <a:rPr lang="ru-RU" altLang="ru-RU" sz="1600" b="1" i="1" dirty="0">
                <a:solidFill>
                  <a:srgbClr val="C00000"/>
                </a:solidFill>
              </a:rPr>
              <a:t>детско – взрослые проекты</a:t>
            </a:r>
            <a:r>
              <a:rPr lang="ru-RU" altLang="ru-RU" sz="1400" b="1" i="1" dirty="0">
                <a:solidFill>
                  <a:srgbClr val="C00000"/>
                </a:solidFill>
              </a:rPr>
              <a:t>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журналы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«ЛОГОПЕД РЯДОМ»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детей с ОВЗ)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СЕМЬЯ»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«КАЛЯКА – МАЛЯКА»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 i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b="1" i="1" dirty="0">
              <a:solidFill>
                <a:srgbClr val="C00000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F909684-E719-7300-3C0B-2675D9C6FC5F}"/>
              </a:ext>
            </a:extLst>
          </p:cNvPr>
          <p:cNvCxnSpPr>
            <a:cxnSpLocks/>
          </p:cNvCxnSpPr>
          <p:nvPr/>
        </p:nvCxnSpPr>
        <p:spPr>
          <a:xfrm>
            <a:off x="8349343" y="4067999"/>
            <a:ext cx="449906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905290C-2B94-F57C-354A-C6608F2A2974}"/>
              </a:ext>
            </a:extLst>
          </p:cNvPr>
          <p:cNvCxnSpPr>
            <a:cxnSpLocks/>
          </p:cNvCxnSpPr>
          <p:nvPr/>
        </p:nvCxnSpPr>
        <p:spPr>
          <a:xfrm>
            <a:off x="8349343" y="1613546"/>
            <a:ext cx="4566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0976A01-4413-1F06-FBA2-789CCB5E9A2D}"/>
              </a:ext>
            </a:extLst>
          </p:cNvPr>
          <p:cNvSpPr txBox="1">
            <a:spLocks/>
          </p:cNvSpPr>
          <p:nvPr/>
        </p:nvSpPr>
        <p:spPr>
          <a:xfrm>
            <a:off x="1187355" y="148792"/>
            <a:ext cx="9509597" cy="621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ДЕТСКО-ВЗРОСЛЫЕ ПРОЕКТЫ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(профессиональное и личностное развитие педагогов / достижения и результат)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06020" y="1104576"/>
            <a:ext cx="3267085" cy="673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областном фестивале-конкурсе тематических проектов «Питание и здоровье»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905290C-2B94-F57C-354A-C6608F2A2974}"/>
              </a:ext>
            </a:extLst>
          </p:cNvPr>
          <p:cNvCxnSpPr>
            <a:cxnSpLocks/>
          </p:cNvCxnSpPr>
          <p:nvPr/>
        </p:nvCxnSpPr>
        <p:spPr>
          <a:xfrm>
            <a:off x="8349343" y="2328401"/>
            <a:ext cx="4566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812518" y="1991609"/>
            <a:ext cx="3260590" cy="673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областном фестивале-конкурсе тематических проектов «Питание и здоровье»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B905290C-2B94-F57C-354A-C6608F2A2974}"/>
              </a:ext>
            </a:extLst>
          </p:cNvPr>
          <p:cNvCxnSpPr>
            <a:cxnSpLocks/>
          </p:cNvCxnSpPr>
          <p:nvPr/>
        </p:nvCxnSpPr>
        <p:spPr>
          <a:xfrm>
            <a:off x="8349343" y="3144552"/>
            <a:ext cx="4566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812519" y="2847847"/>
            <a:ext cx="3260590" cy="779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всероссийском конкурсе «Физкультура и спорт – альтернатива пагубным привычкам»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812518" y="3786423"/>
            <a:ext cx="3260590" cy="673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конкурсе детско-родительских проектов «Дорожная безопасность»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812518" y="4693634"/>
            <a:ext cx="3260585" cy="673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«Фестивале-конкурсе методических идей»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F909684-E719-7300-3C0B-2675D9C6FC5F}"/>
              </a:ext>
            </a:extLst>
          </p:cNvPr>
          <p:cNvCxnSpPr>
            <a:cxnSpLocks/>
          </p:cNvCxnSpPr>
          <p:nvPr/>
        </p:nvCxnSpPr>
        <p:spPr>
          <a:xfrm>
            <a:off x="8349343" y="4985451"/>
            <a:ext cx="4566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812518" y="5566111"/>
            <a:ext cx="3260590" cy="673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конкурса «Читающая семья»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F909684-E719-7300-3C0B-2675D9C6FC5F}"/>
              </a:ext>
            </a:extLst>
          </p:cNvPr>
          <p:cNvCxnSpPr>
            <a:cxnSpLocks/>
          </p:cNvCxnSpPr>
          <p:nvPr/>
        </p:nvCxnSpPr>
        <p:spPr>
          <a:xfrm>
            <a:off x="8349343" y="5822478"/>
            <a:ext cx="456677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3" idx="1"/>
          </p:cNvCxnSpPr>
          <p:nvPr/>
        </p:nvCxnSpPr>
        <p:spPr>
          <a:xfrm flipV="1">
            <a:off x="3637998" y="2264034"/>
            <a:ext cx="1076234" cy="3644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20873" y="4249660"/>
            <a:ext cx="41301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>
                <a:solidFill>
                  <a:srgbClr val="C00000"/>
                </a:solidFill>
              </a:rPr>
              <a:t>Термин «ПРОФЕССИОНАЛЬНО-ЛИЧНОСТНОЕ РАЗВИТИЕ»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>
                <a:solidFill>
                  <a:srgbClr val="FF4343"/>
                </a:solidFill>
              </a:rPr>
              <a:t>– это самостоятельное развитие своих профессионально-личностных качеств, позволяющее расширить знания в рамках профессиональной области, приобрести новые умения и навыки, реализовать творческий подход к решению профессиональных задач.</a:t>
            </a:r>
          </a:p>
          <a:p>
            <a:pPr algn="just"/>
            <a:r>
              <a:rPr lang="ru-RU" sz="1600" b="1" i="1" u="sng" dirty="0">
                <a:solidFill>
                  <a:srgbClr val="C00000"/>
                </a:solidFill>
                <a:effectLst/>
              </a:rPr>
              <a:t>Термин «НАСТАВНИЧЕСТВО»</a:t>
            </a:r>
            <a:r>
              <a:rPr lang="ru-RU" sz="1600" b="1" i="1" u="sng" dirty="0">
                <a:solidFill>
                  <a:srgbClr val="FF0000"/>
                </a:solidFill>
                <a:effectLst/>
              </a:rPr>
              <a:t> </a:t>
            </a:r>
            <a:r>
              <a:rPr lang="ru-RU" sz="1400" b="1" i="1" dirty="0">
                <a:solidFill>
                  <a:srgbClr val="FF0000"/>
                </a:solidFill>
                <a:effectLst/>
              </a:rPr>
              <a:t>— отношения, в которых опытный или более сведущий человек помогает менее опытному или менее сведущему усвоить определенные компетенции.</a:t>
            </a:r>
            <a:endParaRPr lang="ru-RU" sz="1400" b="1" i="1" dirty="0">
              <a:solidFill>
                <a:srgbClr val="FF0000"/>
              </a:solidFill>
            </a:endParaRPr>
          </a:p>
          <a:p>
            <a:pPr algn="just"/>
            <a:endParaRPr lang="ru-RU" sz="1600" dirty="0">
              <a:solidFill>
                <a:srgbClr val="FF4343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165C0C-22F7-DA1E-F547-3FBB297EA981}"/>
              </a:ext>
            </a:extLst>
          </p:cNvPr>
          <p:cNvSpPr/>
          <p:nvPr/>
        </p:nvSpPr>
        <p:spPr>
          <a:xfrm>
            <a:off x="3276578" y="2627935"/>
            <a:ext cx="157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n w="1905">
                  <a:solidFill>
                    <a:srgbClr val="614FE9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>
                <a:ln w="1905">
                  <a:solidFill>
                    <a:srgbClr val="614FE9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F6BAE0F-2818-000C-724B-83D6B275C37A}"/>
              </a:ext>
            </a:extLst>
          </p:cNvPr>
          <p:cNvSpPr/>
          <p:nvPr/>
        </p:nvSpPr>
        <p:spPr>
          <a:xfrm>
            <a:off x="3203960" y="1804235"/>
            <a:ext cx="157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n w="1905">
                  <a:solidFill>
                    <a:srgbClr val="614FE9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dirty="0">
                <a:ln w="1905">
                  <a:solidFill>
                    <a:srgbClr val="614FE9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31EC6C-D47B-F17E-ACC5-19D16D6E45DE}"/>
              </a:ext>
            </a:extLst>
          </p:cNvPr>
          <p:cNvSpPr/>
          <p:nvPr/>
        </p:nvSpPr>
        <p:spPr>
          <a:xfrm>
            <a:off x="3350417" y="3485917"/>
            <a:ext cx="157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n w="1905">
                  <a:solidFill>
                    <a:srgbClr val="614FE9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взаимообмен </a:t>
            </a:r>
            <a:r>
              <a:rPr lang="ru-RU" dirty="0">
                <a:ln w="1905">
                  <a:solidFill>
                    <a:srgbClr val="614FE9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4ADABFE-639D-DF8B-6A02-309A7EA55047}"/>
              </a:ext>
            </a:extLst>
          </p:cNvPr>
          <p:cNvCxnSpPr>
            <a:cxnSpLocks/>
          </p:cNvCxnSpPr>
          <p:nvPr/>
        </p:nvCxnSpPr>
        <p:spPr>
          <a:xfrm flipV="1">
            <a:off x="3562194" y="3357524"/>
            <a:ext cx="1152038" cy="2351"/>
          </a:xfrm>
          <a:prstGeom prst="straightConnector1">
            <a:avLst/>
          </a:prstGeom>
          <a:ln w="571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7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5369"/>
              </p:ext>
            </p:extLst>
          </p:nvPr>
        </p:nvGraphicFramePr>
        <p:xfrm>
          <a:off x="3873124" y="2027403"/>
          <a:ext cx="4138112" cy="195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73124" y="1271604"/>
            <a:ext cx="803808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200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Calibri"/>
                <a:cs typeface="Arial"/>
              </a:rPr>
              <a:t>     </a:t>
            </a:r>
            <a:r>
              <a:rPr lang="ru-RU" sz="1400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имеющие стаж работы в МАДОУ д/с 166 города Тюмени – </a:t>
            </a:r>
            <a:r>
              <a:rPr lang="ru-RU" sz="14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ru-RU" sz="1400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914400">
              <a:defRPr/>
            </a:pPr>
            <a:r>
              <a:rPr lang="ru-RU" sz="1400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 не имеющие стаж работы в МАДОУ д/с 166 города Тюмени (новые педагоги) - </a:t>
            </a:r>
            <a:r>
              <a:rPr lang="ru-RU" sz="1400" b="1" dirty="0">
                <a:ln w="12700">
                  <a:solidFill>
                    <a:srgbClr val="073E87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18379"/>
              </p:ext>
            </p:extLst>
          </p:nvPr>
        </p:nvGraphicFramePr>
        <p:xfrm>
          <a:off x="8882274" y="1973882"/>
          <a:ext cx="2995813" cy="1950720"/>
        </p:xfrm>
        <a:graphic>
          <a:graphicData uri="http://schemas.openxmlformats.org/drawingml/2006/table">
            <a:tbl>
              <a:tblPr/>
              <a:tblGrid>
                <a:gridCol w="203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 педагогов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2022 - 2023  год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20 лет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38 %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10 лет до 20 лет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37 %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5 до 10 лет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8 %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 года до 5 лет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одного года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7 %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64113"/>
              </p:ext>
            </p:extLst>
          </p:nvPr>
        </p:nvGraphicFramePr>
        <p:xfrm>
          <a:off x="3873124" y="4136186"/>
          <a:ext cx="4876655" cy="1859280"/>
        </p:xfrm>
        <a:graphic>
          <a:graphicData uri="http://schemas.openxmlformats.org/drawingml/2006/table">
            <a:tbl>
              <a:tblPr/>
              <a:tblGrid>
                <a:gridCol w="274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9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педагогов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педагогическое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64 %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специальное педагогическое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32 %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 или среднее специальное и переподготовка по должности «Воспитатель»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7016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78"/>
              </p:ext>
            </p:extLst>
          </p:nvPr>
        </p:nvGraphicFramePr>
        <p:xfrm>
          <a:off x="8882274" y="4136186"/>
          <a:ext cx="2995812" cy="1859280"/>
        </p:xfrm>
        <a:graphic>
          <a:graphicData uri="http://schemas.openxmlformats.org/drawingml/2006/table">
            <a:tbl>
              <a:tblPr/>
              <a:tblGrid>
                <a:gridCol w="187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 должности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34 %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аттестованы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11D29CC-69D7-0FDC-6FEA-01464FE8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84" y="58915"/>
            <a:ext cx="7590995" cy="1001105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центр развития ребенка – детский сад № 166 города Тюмени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BE3C8-84D7-4C4E-9645-6AA40CA6F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9" y="403622"/>
            <a:ext cx="3492964" cy="2322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754" y="2726072"/>
            <a:ext cx="3419999" cy="3349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и затруднения педагогов ДОУ»</a:t>
            </a:r>
          </a:p>
          <a:p>
            <a:pPr algn="ctr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Испытываете ли вы затруднения в выстраивании механизмов взаимодействия педагогов с родителями, вовлечении родителей в педагогический процесс ДОУ? 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справляются</a:t>
            </a: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Испытывают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трудности</a:t>
            </a:r>
          </a:p>
          <a:p>
            <a:pPr algn="ctr"/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92D93-382D-2BAA-9BD2-E3B7E22335D5}"/>
              </a:ext>
            </a:extLst>
          </p:cNvPr>
          <p:cNvSpPr txBox="1"/>
          <p:nvPr/>
        </p:nvSpPr>
        <p:spPr>
          <a:xfrm>
            <a:off x="452589" y="2663974"/>
            <a:ext cx="1540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Педагоги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386" y="5035946"/>
            <a:ext cx="601454" cy="25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10 %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28384" y="5608320"/>
            <a:ext cx="1772401" cy="2743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90 %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FB842-E3FC-5E2E-7905-F4C5F7EC90B5}"/>
              </a:ext>
            </a:extLst>
          </p:cNvPr>
          <p:cNvSpPr txBox="1"/>
          <p:nvPr/>
        </p:nvSpPr>
        <p:spPr>
          <a:xfrm>
            <a:off x="878674" y="6112835"/>
            <a:ext cx="10822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1" u="sng" dirty="0">
                <a:solidFill>
                  <a:srgbClr val="C00000"/>
                </a:solidFill>
              </a:rPr>
              <a:t>Термин «ПРОЕКТ</a:t>
            </a:r>
            <a:r>
              <a:rPr lang="ru-RU" b="1" i="1" u="sng" dirty="0">
                <a:solidFill>
                  <a:srgbClr val="C00000"/>
                </a:solidFill>
              </a:rPr>
              <a:t>»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1800" b="1" i="1" dirty="0">
                <a:solidFill>
                  <a:srgbClr val="FF4343"/>
                </a:solidFill>
              </a:rPr>
              <a:t>– совокупность приемов, которые позволяют решить ту или иную проблему, </a:t>
            </a:r>
          </a:p>
          <a:p>
            <a:pPr algn="just"/>
            <a:r>
              <a:rPr lang="ru-RU" sz="1800" b="1" i="1" dirty="0">
                <a:solidFill>
                  <a:srgbClr val="FF4343"/>
                </a:solidFill>
              </a:rPr>
              <a:t>с обязательной презентацией результатов.</a:t>
            </a:r>
            <a:endParaRPr lang="ru-RU" dirty="0">
              <a:solidFill>
                <a:srgbClr val="FF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3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41DB73A-73E6-B409-4117-1B66B9BA9528}"/>
              </a:ext>
            </a:extLst>
          </p:cNvPr>
          <p:cNvSpPr txBox="1">
            <a:spLocks/>
          </p:cNvSpPr>
          <p:nvPr/>
        </p:nvSpPr>
        <p:spPr>
          <a:xfrm>
            <a:off x="1011224" y="112186"/>
            <a:ext cx="3833732" cy="669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заказ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8888F-5A43-A3FE-492B-9BD0DBAB11AC}"/>
              </a:ext>
            </a:extLst>
          </p:cNvPr>
          <p:cNvSpPr txBox="1">
            <a:spLocks/>
          </p:cNvSpPr>
          <p:nvPr/>
        </p:nvSpPr>
        <p:spPr>
          <a:xfrm>
            <a:off x="8206856" y="101542"/>
            <a:ext cx="3833732" cy="6697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заказ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26966E-332E-ABEA-867F-C151240F0EA8}"/>
              </a:ext>
            </a:extLst>
          </p:cNvPr>
          <p:cNvSpPr/>
          <p:nvPr/>
        </p:nvSpPr>
        <p:spPr>
          <a:xfrm>
            <a:off x="354842" y="868401"/>
            <a:ext cx="4465132" cy="5877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(Приказ Министерства образования и науки РФ от 17 октября 2013 г. </a:t>
            </a:r>
          </a:p>
          <a:p>
            <a:pPr algn="just"/>
            <a:r>
              <a:rPr lang="ru-RU" sz="15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5)</a:t>
            </a: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взаимодействие с родителями (законными представителями) 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и внедрению системы (целевой модели) наставничества педагогических работников в образовательной организации (Приложение к письму </a:t>
            </a:r>
            <a:r>
              <a:rPr lang="ru-RU" sz="1500" b="1" u="sng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500" b="1" u="sng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Общероссийского Профсоюза образования от 21.12.2021 года)</a:t>
            </a:r>
          </a:p>
          <a:p>
            <a:pPr algn="just"/>
            <a:r>
              <a:rPr lang="ru-RU" sz="15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ключевых направлений создания Системы является развитие </a:t>
            </a:r>
            <a:r>
              <a:rPr lang="ru-RU" sz="1500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педагогических кадров</a:t>
            </a: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являющееся эффективным инструментом профессионального роста педагогических работников общего, среднего профессионального и дополнительного образования.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71190D-184B-A1A7-0C1A-82A6F92EC618}"/>
              </a:ext>
            </a:extLst>
          </p:cNvPr>
          <p:cNvSpPr/>
          <p:nvPr/>
        </p:nvSpPr>
        <p:spPr>
          <a:xfrm>
            <a:off x="8206856" y="868400"/>
            <a:ext cx="3833732" cy="58774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 семья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образовательной деятельности должен быть продукт творчества ребёнка.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образование ребёнка должно быть направлено на общее развитие.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участия родителей в образовательной деятельности детского сада.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социализация ребёнка.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возникает проект?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взаимодействовать, привлечь родителей к проектной деятельности?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презентацию проекта?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BD63E3-FBE2-F8EA-0220-770BB0F458BD}"/>
              </a:ext>
            </a:extLst>
          </p:cNvPr>
          <p:cNvSpPr/>
          <p:nvPr/>
        </p:nvSpPr>
        <p:spPr>
          <a:xfrm>
            <a:off x="4994004" y="3282996"/>
            <a:ext cx="2988860" cy="29781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понятия «наставничество» раскрыта в трудах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С.Г.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Вершловского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С.Я.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Батышева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Л.H.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Лесохиной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Сухобской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жизненную необходимость молодого специалиста в поддержке со стороны опытного педагога - наставника, способного оказать ему неотложную практическую помощь на рабочем месте, повысить его теоретическую и профессиональную компетентность. </a:t>
            </a:r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A2C8EF1C-D0F5-6867-50C4-47C58F82962A}"/>
              </a:ext>
            </a:extLst>
          </p:cNvPr>
          <p:cNvSpPr/>
          <p:nvPr/>
        </p:nvSpPr>
        <p:spPr>
          <a:xfrm>
            <a:off x="5257395" y="109595"/>
            <a:ext cx="2298295" cy="484632"/>
          </a:xfrm>
          <a:prstGeom prst="leftRightArrow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лево-вправо 5">
            <a:extLst>
              <a:ext uri="{FF2B5EF4-FFF2-40B4-BE49-F238E27FC236}">
                <a16:creationId xmlns:a16="http://schemas.microsoft.com/office/drawing/2014/main" id="{AA96386C-9ED4-16E1-A7B6-31B416AE5728}"/>
              </a:ext>
            </a:extLst>
          </p:cNvPr>
          <p:cNvSpPr/>
          <p:nvPr/>
        </p:nvSpPr>
        <p:spPr>
          <a:xfrm>
            <a:off x="5354051" y="6261182"/>
            <a:ext cx="2298295" cy="484632"/>
          </a:xfrm>
          <a:prstGeom prst="leftRightArrow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11DF57B-D0D0-C809-7EF0-954E005EC989}"/>
              </a:ext>
            </a:extLst>
          </p:cNvPr>
          <p:cNvGrpSpPr/>
          <p:nvPr/>
        </p:nvGrpSpPr>
        <p:grpSpPr>
          <a:xfrm>
            <a:off x="4937093" y="560889"/>
            <a:ext cx="2938898" cy="2735870"/>
            <a:chOff x="5408680" y="4032165"/>
            <a:chExt cx="2813498" cy="2817873"/>
          </a:xfrm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083893BA-4B7D-10CD-6B2C-9312F0708C65}"/>
                </a:ext>
              </a:extLst>
            </p:cNvPr>
            <p:cNvSpPr/>
            <p:nvPr/>
          </p:nvSpPr>
          <p:spPr>
            <a:xfrm>
              <a:off x="5408680" y="4032165"/>
              <a:ext cx="2813498" cy="2817873"/>
            </a:xfrm>
            <a:prstGeom prst="gear9">
              <a:avLst/>
            </a:prstGeom>
            <a:solidFill>
              <a:srgbClr val="FF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>
              <a:extLst>
                <a:ext uri="{FF2B5EF4-FFF2-40B4-BE49-F238E27FC236}">
                  <a16:creationId xmlns:a16="http://schemas.microsoft.com/office/drawing/2014/main" id="{FCB67686-7ECC-B950-2CB0-B7C6324E68E8}"/>
                </a:ext>
              </a:extLst>
            </p:cNvPr>
            <p:cNvSpPr txBox="1"/>
            <p:nvPr/>
          </p:nvSpPr>
          <p:spPr>
            <a:xfrm>
              <a:off x="5906707" y="4459222"/>
              <a:ext cx="1800546" cy="154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b="1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«Лаборатория педагогических идей» НАСТАВНИКИ</a:t>
              </a:r>
              <a:r>
                <a:rPr lang="ru-RU" sz="16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зам. заведующего +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методист +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старшие воспитатели +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 (по запросу)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92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21C7AEE-B17E-A69C-698B-D5C4C90160E9}"/>
              </a:ext>
            </a:extLst>
          </p:cNvPr>
          <p:cNvSpPr txBox="1">
            <a:spLocks/>
          </p:cNvSpPr>
          <p:nvPr/>
        </p:nvSpPr>
        <p:spPr>
          <a:xfrm>
            <a:off x="2815605" y="120604"/>
            <a:ext cx="6242670" cy="836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 – ориентированный анализ профессиональной деятельности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9323" y="1253258"/>
            <a:ext cx="3195451" cy="141369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профессиональных затруднений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6968" y="1253258"/>
            <a:ext cx="3130447" cy="138501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Выбор направления и содержания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14676" y="1262332"/>
            <a:ext cx="3387777" cy="13821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 и форматов методического сопровождения для достижения перспективной цели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1869" y="3262762"/>
            <a:ext cx="3192905" cy="3057993"/>
          </a:xfrm>
          <a:prstGeom prst="rect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в </a:t>
            </a:r>
          </a:p>
          <a:p>
            <a:pPr lvl="0" defTabSz="914400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 сопровождении педагогов от анализа нормативно-правовых документов к поиску путей преодоления профессиональных затруднений педагогов в проектной деятельности </a:t>
            </a: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6969" y="3264035"/>
            <a:ext cx="3192905" cy="3057993"/>
          </a:xfrm>
          <a:prstGeom prst="rect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/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проекты как один из продуктивных механизмов профессионального и личностного развития педагогов ДОУ в партнерском  взаимодействии с детьми и родителями</a:t>
            </a: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09547" y="3264035"/>
            <a:ext cx="3192906" cy="3057993"/>
          </a:xfrm>
          <a:prstGeom prst="rect">
            <a:avLst/>
          </a:prstGeom>
          <a:solidFill>
            <a:srgbClr val="FF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/>
            <a:r>
              <a:rPr lang="ru-RU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профессионального взаимодействия и методического сопровождения в рамках «Лаборатории педагогических идей»</a:t>
            </a: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348409" y="2666955"/>
            <a:ext cx="379652" cy="595808"/>
          </a:xfrm>
          <a:prstGeom prst="downArrow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023595" y="2668227"/>
            <a:ext cx="379652" cy="595808"/>
          </a:xfrm>
          <a:prstGeom prst="downArrow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716173" y="2668227"/>
            <a:ext cx="379652" cy="595808"/>
          </a:xfrm>
          <a:prstGeom prst="downArrow">
            <a:avLst/>
          </a:prstGeom>
          <a:solidFill>
            <a:srgbClr val="FF43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B1A3E1-A1FF-6FCC-A6EC-9048805BA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35" y="2165173"/>
            <a:ext cx="1398382" cy="139838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4383A6D-E9B8-A7B3-F16D-59E8C5C74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6" y="1945763"/>
            <a:ext cx="1413696" cy="14136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0CB7EA-DBFB-580C-6911-2615AE64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69" y="2208956"/>
            <a:ext cx="1582823" cy="138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5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2F941-3C5C-F58A-611F-CAB2C87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86" y="0"/>
            <a:ext cx="10922448" cy="13563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и личностное развитие/саморазвитие педагогов ДОУ,  применяя наставничество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90C4D5-3EE9-697B-57E4-6B5BB30CDF7F}"/>
              </a:ext>
            </a:extLst>
          </p:cNvPr>
          <p:cNvSpPr/>
          <p:nvPr/>
        </p:nvSpPr>
        <p:spPr>
          <a:xfrm>
            <a:off x="4045173" y="3134820"/>
            <a:ext cx="3167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07CF3-2376-F047-616F-43B9B66C423F}"/>
              </a:ext>
            </a:extLst>
          </p:cNvPr>
          <p:cNvSpPr txBox="1"/>
          <p:nvPr/>
        </p:nvSpPr>
        <p:spPr>
          <a:xfrm>
            <a:off x="630433" y="983486"/>
            <a:ext cx="1111080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поддерживать наставничество в «Лаборатории педагогических идей»;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возникновению образовательных детско-взрослых проектов как инструмента профессионально-личностного развития/саморазвития педагогов;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взаимодействовать с родителями в реализации образовательных детско-взрослых проектов и в активизации конкурсного движения.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433" y="3635446"/>
            <a:ext cx="4766026" cy="294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 профессионально– личностное развитие 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продуктивное методическое сопровождение педагогов от анализа нормативно-правовых документов к поиску путей преодоления профессиональных затруднений педагогов в проектной деятельности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2467" y="3657599"/>
            <a:ext cx="5628772" cy="29230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проекты - продуктивные механизмы профессионального и личностного развития педагогов ДОУ в партнерском  взаимодействии с детьми и родителями;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родителей – участников образовательных проектов и конкурсного движения;</a:t>
            </a:r>
          </a:p>
          <a:p>
            <a:pPr marL="457200" lvl="0" indent="-4572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высокого уровня удовлетворенности родителей качеством образования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9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4776" y="211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smartoffice-online.ru/image/catalog/Brands_Logo/gear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7" y="2920192"/>
            <a:ext cx="3323395" cy="33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577692" y="624128"/>
            <a:ext cx="2208522" cy="11252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Семейный клуб </a:t>
            </a:r>
          </a:p>
          <a:p>
            <a:pPr algn="ctr"/>
            <a:r>
              <a:rPr lang="ru-RU" sz="1400" b="1" dirty="0"/>
              <a:t>«МОЯ СЕМЬЯ – </a:t>
            </a:r>
          </a:p>
          <a:p>
            <a:pPr algn="ctr"/>
            <a:r>
              <a:rPr lang="ru-RU" sz="1400" b="1" dirty="0"/>
              <a:t>МОЯ РАДОСТЬ</a:t>
            </a:r>
            <a:r>
              <a:rPr lang="ru-RU" b="1" dirty="0"/>
              <a:t>»</a:t>
            </a:r>
          </a:p>
        </p:txBody>
      </p:sp>
      <p:pic>
        <p:nvPicPr>
          <p:cNvPr id="12" name="Picture 4" descr="https://smartoffice-online.ru/image/catalog/Brands_Logo/gear-blu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99" y="751312"/>
            <a:ext cx="3466845" cy="34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martoffice-online.ru/image/catalog/Brands_Logo/gear-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96" y="674201"/>
            <a:ext cx="3179798" cy="31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8503625" y="3092897"/>
            <a:ext cx="3657600" cy="22505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Интерактивные</a:t>
            </a:r>
          </a:p>
          <a:p>
            <a:pPr algn="ctr"/>
            <a:r>
              <a:rPr lang="ru-RU" sz="1400" b="1" dirty="0"/>
              <a:t> альбомы  и электронные журналы</a:t>
            </a:r>
          </a:p>
          <a:p>
            <a:pPr algn="ctr"/>
            <a:r>
              <a:rPr lang="ru-RU" sz="1400" b="1" dirty="0"/>
              <a:t>«ЧИТАЮЩАЯ СЕМЬЯ», </a:t>
            </a:r>
          </a:p>
          <a:p>
            <a:pPr algn="ctr"/>
            <a:r>
              <a:rPr lang="ru-RU" sz="1400" b="1" dirty="0"/>
              <a:t>«ЛОГОПЕД РЯДОМ»</a:t>
            </a:r>
          </a:p>
          <a:p>
            <a:pPr algn="ctr"/>
            <a:r>
              <a:rPr lang="ru-RU" sz="1400" b="1" dirty="0"/>
              <a:t> (поддержка детей с ОВЗ),</a:t>
            </a:r>
          </a:p>
          <a:p>
            <a:pPr algn="ctr"/>
            <a:r>
              <a:rPr lang="ru-RU" sz="1400" b="1" dirty="0"/>
              <a:t>«КАЛЯКА_МАЛЯКА»</a:t>
            </a:r>
            <a:endParaRPr lang="ru-RU" sz="1100" b="1" dirty="0"/>
          </a:p>
        </p:txBody>
      </p:sp>
      <p:sp>
        <p:nvSpPr>
          <p:cNvPr id="9" name="Овал 8"/>
          <p:cNvSpPr/>
          <p:nvPr/>
        </p:nvSpPr>
        <p:spPr>
          <a:xfrm>
            <a:off x="7831522" y="5319357"/>
            <a:ext cx="2725678" cy="13416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/>
              <a:t>Платформа </a:t>
            </a:r>
          </a:p>
          <a:p>
            <a:pPr algn="ctr"/>
            <a:r>
              <a:rPr lang="ru-RU" sz="1400" b="1" dirty="0"/>
              <a:t>«БАБУШКИНО</a:t>
            </a:r>
          </a:p>
          <a:p>
            <a:pPr algn="ctr"/>
            <a:r>
              <a:rPr lang="ru-RU" sz="1400" b="1" dirty="0"/>
              <a:t>ПРОДВИЖЕНИЕ.</a:t>
            </a:r>
          </a:p>
          <a:p>
            <a:pPr algn="ctr"/>
            <a:r>
              <a:rPr lang="en-US" sz="1400" b="1" dirty="0"/>
              <a:t>RU</a:t>
            </a:r>
            <a:r>
              <a:rPr lang="ru-RU" sz="1400" b="1" dirty="0"/>
              <a:t>»</a:t>
            </a:r>
          </a:p>
        </p:txBody>
      </p:sp>
      <p:pic>
        <p:nvPicPr>
          <p:cNvPr id="14" name="Picture 4" descr="https://smartoffice-online.ru/image/catalog/Brands_Logo/gear-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128">
            <a:off x="4715643" y="3654597"/>
            <a:ext cx="2982615" cy="27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9583632" y="2025547"/>
            <a:ext cx="2148840" cy="4760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«КОМПАС166»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68DDDAF-3E12-793E-7E43-D4017E84A666}"/>
              </a:ext>
            </a:extLst>
          </p:cNvPr>
          <p:cNvGrpSpPr/>
          <p:nvPr/>
        </p:nvGrpSpPr>
        <p:grpSpPr>
          <a:xfrm>
            <a:off x="75781" y="117472"/>
            <a:ext cx="3252569" cy="3182719"/>
            <a:chOff x="5290059" y="3902726"/>
            <a:chExt cx="3011396" cy="3011396"/>
          </a:xfrm>
        </p:grpSpPr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4C9B4BD3-D98B-BC23-4504-F9D23749FEC6}"/>
                </a:ext>
              </a:extLst>
            </p:cNvPr>
            <p:cNvSpPr/>
            <p:nvPr/>
          </p:nvSpPr>
          <p:spPr>
            <a:xfrm>
              <a:off x="5290059" y="3902726"/>
              <a:ext cx="3011396" cy="3011396"/>
            </a:xfrm>
            <a:prstGeom prst="gear9">
              <a:avLst/>
            </a:prstGeom>
            <a:solidFill>
              <a:srgbClr val="FF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>
              <a:extLst>
                <a:ext uri="{FF2B5EF4-FFF2-40B4-BE49-F238E27FC236}">
                  <a16:creationId xmlns:a16="http://schemas.microsoft.com/office/drawing/2014/main" id="{6B4967ED-8034-6DBF-E217-582FB3C4B441}"/>
                </a:ext>
              </a:extLst>
            </p:cNvPr>
            <p:cNvSpPr txBox="1"/>
            <p:nvPr/>
          </p:nvSpPr>
          <p:spPr>
            <a:xfrm>
              <a:off x="5895485" y="4596985"/>
              <a:ext cx="1800546" cy="154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«Лаборатория педагогических идей» НАСТАВНИКИ</a:t>
              </a:r>
              <a:r>
                <a:rPr lang="ru-RU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зам. заведующего +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методист +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старшие воспитатели +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 (по запросу)</a:t>
              </a:r>
            </a:p>
          </p:txBody>
        </p:sp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21C7AEE-B17E-A69C-698B-D5C4C90160E9}"/>
              </a:ext>
            </a:extLst>
          </p:cNvPr>
          <p:cNvSpPr txBox="1">
            <a:spLocks/>
          </p:cNvSpPr>
          <p:nvPr/>
        </p:nvSpPr>
        <p:spPr>
          <a:xfrm>
            <a:off x="2815605" y="120604"/>
            <a:ext cx="6242670" cy="6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 этапы реализации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детско-взрослых проектов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620" y="3943746"/>
            <a:ext cx="182486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идеи,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5830" y="1730778"/>
            <a:ext cx="18769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Педагог-участник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«Лаборатории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62469" y="1633298"/>
            <a:ext cx="26318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взаимодействие по запросам и взаимообмену педагогов-наставников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(проектирование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8010" y="4519684"/>
            <a:ext cx="16178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детско-взрослого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</p:txBody>
      </p:sp>
      <p:sp>
        <p:nvSpPr>
          <p:cNvPr id="8" name="AutoShape 135">
            <a:extLst>
              <a:ext uri="{FF2B5EF4-FFF2-40B4-BE49-F238E27FC236}">
                <a16:creationId xmlns:a16="http://schemas.microsoft.com/office/drawing/2014/main" id="{A37C449C-167C-0073-009E-2F861836887F}"/>
              </a:ext>
            </a:extLst>
          </p:cNvPr>
          <p:cNvSpPr>
            <a:spLocks noChangeArrowheads="1"/>
          </p:cNvSpPr>
          <p:nvPr/>
        </p:nvSpPr>
        <p:spPr bwMode="auto">
          <a:xfrm rot="5134802">
            <a:off x="2444903" y="2767088"/>
            <a:ext cx="628265" cy="23378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35">
            <a:extLst>
              <a:ext uri="{FF2B5EF4-FFF2-40B4-BE49-F238E27FC236}">
                <a16:creationId xmlns:a16="http://schemas.microsoft.com/office/drawing/2014/main" id="{DC432AEA-B053-E17A-1182-292053C2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32" y="1597410"/>
            <a:ext cx="760267" cy="2255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135">
            <a:extLst>
              <a:ext uri="{FF2B5EF4-FFF2-40B4-BE49-F238E27FC236}">
                <a16:creationId xmlns:a16="http://schemas.microsoft.com/office/drawing/2014/main" id="{3E8A5818-FCC8-B237-BDDC-F5B76947D582}"/>
              </a:ext>
            </a:extLst>
          </p:cNvPr>
          <p:cNvSpPr>
            <a:spLocks noChangeArrowheads="1"/>
          </p:cNvSpPr>
          <p:nvPr/>
        </p:nvSpPr>
        <p:spPr bwMode="auto">
          <a:xfrm rot="19462414">
            <a:off x="8902669" y="1463645"/>
            <a:ext cx="760267" cy="2255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35">
            <a:extLst>
              <a:ext uri="{FF2B5EF4-FFF2-40B4-BE49-F238E27FC236}">
                <a16:creationId xmlns:a16="http://schemas.microsoft.com/office/drawing/2014/main" id="{7A864753-C756-B50D-6D0D-B00AF1792326}"/>
              </a:ext>
            </a:extLst>
          </p:cNvPr>
          <p:cNvSpPr>
            <a:spLocks noChangeArrowheads="1"/>
          </p:cNvSpPr>
          <p:nvPr/>
        </p:nvSpPr>
        <p:spPr bwMode="auto">
          <a:xfrm rot="2092561">
            <a:off x="9129518" y="2766919"/>
            <a:ext cx="760267" cy="2255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35">
            <a:extLst>
              <a:ext uri="{FF2B5EF4-FFF2-40B4-BE49-F238E27FC236}">
                <a16:creationId xmlns:a16="http://schemas.microsoft.com/office/drawing/2014/main" id="{918EE296-BE6B-1CBD-2582-EFB648A1DDDC}"/>
              </a:ext>
            </a:extLst>
          </p:cNvPr>
          <p:cNvSpPr>
            <a:spLocks noChangeArrowheads="1"/>
          </p:cNvSpPr>
          <p:nvPr/>
        </p:nvSpPr>
        <p:spPr bwMode="auto">
          <a:xfrm rot="4488874">
            <a:off x="7274513" y="4504167"/>
            <a:ext cx="1613819" cy="2284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35">
            <a:extLst>
              <a:ext uri="{FF2B5EF4-FFF2-40B4-BE49-F238E27FC236}">
                <a16:creationId xmlns:a16="http://schemas.microsoft.com/office/drawing/2014/main" id="{B5347020-EB73-26C4-0E96-07E079CA6BFB}"/>
              </a:ext>
            </a:extLst>
          </p:cNvPr>
          <p:cNvSpPr>
            <a:spLocks noChangeArrowheads="1"/>
          </p:cNvSpPr>
          <p:nvPr/>
        </p:nvSpPr>
        <p:spPr bwMode="auto">
          <a:xfrm rot="19067527">
            <a:off x="3429028" y="3902171"/>
            <a:ext cx="760267" cy="2255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135">
            <a:extLst>
              <a:ext uri="{FF2B5EF4-FFF2-40B4-BE49-F238E27FC236}">
                <a16:creationId xmlns:a16="http://schemas.microsoft.com/office/drawing/2014/main" id="{82315D51-20D0-9C97-7BBC-59AD8FB9AC4F}"/>
              </a:ext>
            </a:extLst>
          </p:cNvPr>
          <p:cNvSpPr>
            <a:spLocks noChangeArrowheads="1"/>
          </p:cNvSpPr>
          <p:nvPr/>
        </p:nvSpPr>
        <p:spPr bwMode="auto">
          <a:xfrm rot="7457916">
            <a:off x="5508431" y="3152881"/>
            <a:ext cx="1250882" cy="17928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4" descr="https://smartoffice-online.ru/image/catalog/Brands_Logo/gear-blue.png">
            <a:extLst>
              <a:ext uri="{FF2B5EF4-FFF2-40B4-BE49-F238E27FC236}">
                <a16:creationId xmlns:a16="http://schemas.microsoft.com/office/drawing/2014/main" id="{44231499-8127-6557-1DB1-E0DF6F7B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128">
            <a:off x="2794465" y="4464382"/>
            <a:ext cx="2281820" cy="21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6736618-9B3D-256E-500E-D3ACDEBE8B64}"/>
              </a:ext>
            </a:extLst>
          </p:cNvPr>
          <p:cNvSpPr/>
          <p:nvPr/>
        </p:nvSpPr>
        <p:spPr>
          <a:xfrm>
            <a:off x="3332453" y="5073278"/>
            <a:ext cx="12058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конкурсе,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</a:t>
            </a:r>
          </a:p>
        </p:txBody>
      </p:sp>
      <p:sp>
        <p:nvSpPr>
          <p:cNvPr id="22" name="AutoShape 135">
            <a:extLst>
              <a:ext uri="{FF2B5EF4-FFF2-40B4-BE49-F238E27FC236}">
                <a16:creationId xmlns:a16="http://schemas.microsoft.com/office/drawing/2014/main" id="{D55EEFEE-7C79-F222-38E1-433F0A288254}"/>
              </a:ext>
            </a:extLst>
          </p:cNvPr>
          <p:cNvSpPr>
            <a:spLocks noChangeArrowheads="1"/>
          </p:cNvSpPr>
          <p:nvPr/>
        </p:nvSpPr>
        <p:spPr bwMode="auto">
          <a:xfrm rot="9389168">
            <a:off x="4599123" y="4696791"/>
            <a:ext cx="478309" cy="22436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96F1FC-0181-861E-E5DF-02DCBA6F6704}"/>
              </a:ext>
            </a:extLst>
          </p:cNvPr>
          <p:cNvSpPr txBox="1"/>
          <p:nvPr/>
        </p:nvSpPr>
        <p:spPr>
          <a:xfrm>
            <a:off x="4530851" y="3252296"/>
            <a:ext cx="354682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905000" algn="l"/>
              </a:tabLst>
            </a:pP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платформа «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БабушкиноПРОдвижение.ру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73A3DF-13FD-92BA-05F1-C8864BD8F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51" y="4005400"/>
            <a:ext cx="3622354" cy="22702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pic>
        <p:nvPicPr>
          <p:cNvPr id="3" name="Объект 4">
            <a:extLst>
              <a:ext uri="{FF2B5EF4-FFF2-40B4-BE49-F238E27FC236}">
                <a16:creationId xmlns:a16="http://schemas.microsoft.com/office/drawing/2014/main" id="{7BEACF2E-F53E-AE8D-80F6-D528AA66E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884" t="9664" r="51179" b="12753"/>
          <a:stretch/>
        </p:blipFill>
        <p:spPr>
          <a:xfrm>
            <a:off x="850580" y="3720360"/>
            <a:ext cx="1655740" cy="2335626"/>
          </a:xfrm>
          <a:prstGeom prst="rect">
            <a:avLst/>
          </a:prstGeom>
          <a:ln w="38100">
            <a:solidFill>
              <a:srgbClr val="00B050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0F0E9-EC78-9EE6-77F1-DA52BEE50CB4}"/>
              </a:ext>
            </a:extLst>
          </p:cNvPr>
          <p:cNvSpPr txBox="1"/>
          <p:nvPr/>
        </p:nvSpPr>
        <p:spPr>
          <a:xfrm>
            <a:off x="439692" y="5983640"/>
            <a:ext cx="4170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альбом речевой практики «Логопед рядом»</a:t>
            </a:r>
            <a:r>
              <a:rPr lang="ru-RU" sz="1800" b="1" i="1" dirty="0"/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666D0-332F-A6D8-BC0C-34FE798168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57" t="10407" r="51223" b="13582"/>
          <a:stretch/>
        </p:blipFill>
        <p:spPr>
          <a:xfrm>
            <a:off x="2686322" y="3709113"/>
            <a:ext cx="1664527" cy="2335626"/>
          </a:xfrm>
          <a:prstGeom prst="rect">
            <a:avLst/>
          </a:prstGeom>
          <a:ln w="38100">
            <a:solidFill>
              <a:srgbClr val="00B050"/>
            </a:solidFill>
          </a:ln>
          <a:effectLst/>
        </p:spPr>
      </p:pic>
      <p:pic>
        <p:nvPicPr>
          <p:cNvPr id="13" name="Объект 4">
            <a:extLst>
              <a:ext uri="{FF2B5EF4-FFF2-40B4-BE49-F238E27FC236}">
                <a16:creationId xmlns:a16="http://schemas.microsoft.com/office/drawing/2014/main" id="{73DF31EC-2512-BF0A-1825-BFDEB9E061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1" y="732848"/>
            <a:ext cx="1607599" cy="23356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EA5A15-4D35-A5F7-7134-D2776AF14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38" y="733895"/>
            <a:ext cx="1685290" cy="233947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6DA1C1-6187-80FC-044B-0977C6907426}"/>
              </a:ext>
            </a:extLst>
          </p:cNvPr>
          <p:cNvSpPr txBox="1"/>
          <p:nvPr/>
        </p:nvSpPr>
        <p:spPr>
          <a:xfrm>
            <a:off x="1001435" y="3068473"/>
            <a:ext cx="3047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альбом 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семья»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FAC08E-F600-85CD-F8E9-8181679BD6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3550" r="3665" b="2799"/>
          <a:stretch/>
        </p:blipFill>
        <p:spPr>
          <a:xfrm>
            <a:off x="8199467" y="770979"/>
            <a:ext cx="3205606" cy="2250326"/>
          </a:xfrm>
          <a:prstGeom prst="rect">
            <a:avLst/>
          </a:prstGeom>
          <a:ln w="38100">
            <a:solidFill>
              <a:srgbClr val="00B050"/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1B5AE6-7F94-BF10-19B5-F26E89AA5DA2}"/>
              </a:ext>
            </a:extLst>
          </p:cNvPr>
          <p:cNvSpPr txBox="1"/>
          <p:nvPr/>
        </p:nvSpPr>
        <p:spPr>
          <a:xfrm>
            <a:off x="7897678" y="3093871"/>
            <a:ext cx="3908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 комиксов 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«КАЛЯКА – МАЛЯКА</a:t>
            </a:r>
            <a:r>
              <a:rPr lang="ru-RU" sz="1800" b="1" i="1" dirty="0"/>
              <a:t>»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A58741-7CBA-34FC-1F4F-A3B0CFFBE550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90" y="907706"/>
            <a:ext cx="3263660" cy="225032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46EC9F88-6ADF-2DB9-6ADD-DB2DDF889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128" y="80113"/>
            <a:ext cx="3568965" cy="527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i="1" dirty="0">
                <a:solidFill>
                  <a:srgbClr val="C00000"/>
                </a:solidFill>
              </a:rPr>
              <a:t>Проектная деятельность</a:t>
            </a:r>
          </a:p>
        </p:txBody>
      </p:sp>
      <p:pic>
        <p:nvPicPr>
          <p:cNvPr id="2" name="Объект 4">
            <a:extLst>
              <a:ext uri="{FF2B5EF4-FFF2-40B4-BE49-F238E27FC236}">
                <a16:creationId xmlns:a16="http://schemas.microsoft.com/office/drawing/2014/main" id="{4F28B989-4F43-A801-1283-17C0117DCD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4187" r="2132" b="4514"/>
          <a:stretch/>
        </p:blipFill>
        <p:spPr>
          <a:xfrm>
            <a:off x="8286193" y="3759332"/>
            <a:ext cx="3288242" cy="25617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728096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>
            <a:extLst>
              <a:ext uri="{FF2B5EF4-FFF2-40B4-BE49-F238E27FC236}">
                <a16:creationId xmlns:a16="http://schemas.microsoft.com/office/drawing/2014/main" id="{EB143D90-F85F-49CE-40A3-80E4BD885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937" y="306392"/>
            <a:ext cx="4218236" cy="527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i="1" dirty="0">
                <a:solidFill>
                  <a:srgbClr val="C00000"/>
                </a:solidFill>
              </a:rPr>
              <a:t>Проектная деятельность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FFFA0A-4550-C2DF-F1DB-DBB3922AF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03" y="111985"/>
            <a:ext cx="3273926" cy="18806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11EE3F-5740-1525-231F-90D82EA5FF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95" y="111985"/>
            <a:ext cx="3297461" cy="188061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6D7EA6-2491-8AB3-C07B-B331B9B3D60C}"/>
              </a:ext>
            </a:extLst>
          </p:cNvPr>
          <p:cNvSpPr txBox="1"/>
          <p:nvPr/>
        </p:nvSpPr>
        <p:spPr>
          <a:xfrm>
            <a:off x="6095999" y="1992597"/>
            <a:ext cx="29206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«КОМПАС166»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E4ADE4-50F1-4792-E232-3BC857B10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3" y="2596440"/>
            <a:ext cx="2834023" cy="181614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5742CC-E738-4EBB-254A-0ADCC743A4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3" y="629263"/>
            <a:ext cx="2834023" cy="181614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D47624-BB68-C41E-F820-6B10C84ACA63}"/>
              </a:ext>
            </a:extLst>
          </p:cNvPr>
          <p:cNvSpPr txBox="1"/>
          <p:nvPr/>
        </p:nvSpPr>
        <p:spPr>
          <a:xfrm>
            <a:off x="4416340" y="4209004"/>
            <a:ext cx="6093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«Отряд патриотов «Звезда»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38234-1E7F-9E34-D403-C67A910670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2393" y="2322183"/>
            <a:ext cx="3390526" cy="188061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FB29DE-DE38-743D-58EF-4ED36D6197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4195" y="2328392"/>
            <a:ext cx="3390037" cy="188061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C34BC0-99CE-6B66-233E-C97AE2F83AB5}"/>
              </a:ext>
            </a:extLst>
          </p:cNvPr>
          <p:cNvSpPr txBox="1"/>
          <p:nvPr/>
        </p:nvSpPr>
        <p:spPr>
          <a:xfrm>
            <a:off x="42615" y="0"/>
            <a:ext cx="35985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Семейный клуб 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 – моя радость»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BF17-73C2-E518-1DDF-393731C38937}"/>
              </a:ext>
            </a:extLst>
          </p:cNvPr>
          <p:cNvSpPr txBox="1"/>
          <p:nvPr/>
        </p:nvSpPr>
        <p:spPr>
          <a:xfrm>
            <a:off x="-301115" y="6526486"/>
            <a:ext cx="12794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«Волонтёрский отряд маленьких инспекторов дорожного движения «ДОРОЖНЫЙ ПАТРУЛЬ»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9E7643-2D29-ABE0-ED25-5CC192E8D3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3" y="4572098"/>
            <a:ext cx="3307141" cy="185862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36D72C-731F-A96F-46B8-7A34ABD9DC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75" y="4607708"/>
            <a:ext cx="2939781" cy="185862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1584C3-02A1-9703-D862-E5C06903D7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69" y="4572098"/>
            <a:ext cx="3744242" cy="19060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613956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7288</TotalTime>
  <Words>1688</Words>
  <Application>Microsoft Office PowerPoint</Application>
  <PresentationFormat>Широкоэкранный</PresentationFormat>
  <Paragraphs>250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Wingdings</vt:lpstr>
      <vt:lpstr>Метрополия</vt:lpstr>
      <vt:lpstr>Презентация PowerPoint</vt:lpstr>
      <vt:lpstr>Презентация PowerPoint</vt:lpstr>
      <vt:lpstr>Муниципальное автономное дошкольное образовательное  учреждение центр развития ребенка – детский сад № 166 города Тюмени</vt:lpstr>
      <vt:lpstr>Презентация PowerPoint</vt:lpstr>
      <vt:lpstr>Презентация PowerPoint</vt:lpstr>
      <vt:lpstr>ЦЕЛЬ: профессиональное и личностное развитие/саморазвитие педагогов ДОУ,  применяя наставничество </vt:lpstr>
      <vt:lpstr>Презентация PowerPoint</vt:lpstr>
      <vt:lpstr>Презентация PowerPoint</vt:lpstr>
      <vt:lpstr>Презентация PowerPoint</vt:lpstr>
      <vt:lpstr>"Наставничество в "Лаборатории педагогических идей" как инструмент профессионально-личностного развития  и саморазвития педагогов"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Яна Ялтонская</cp:lastModifiedBy>
  <cp:revision>337</cp:revision>
  <cp:lastPrinted>2023-01-16T06:47:57Z</cp:lastPrinted>
  <dcterms:created xsi:type="dcterms:W3CDTF">2021-07-21T10:27:38Z</dcterms:created>
  <dcterms:modified xsi:type="dcterms:W3CDTF">2023-05-02T04:47:20Z</dcterms:modified>
</cp:coreProperties>
</file>